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417" r:id="rId3"/>
    <p:sldId id="418" r:id="rId4"/>
    <p:sldId id="419" r:id="rId5"/>
    <p:sldId id="420" r:id="rId6"/>
    <p:sldId id="421" r:id="rId7"/>
    <p:sldId id="416" r:id="rId8"/>
    <p:sldId id="422" r:id="rId9"/>
    <p:sldId id="423" r:id="rId10"/>
    <p:sldId id="415" r:id="rId11"/>
  </p:sldIdLst>
  <p:sldSz cx="9144000" cy="6858000" type="screen4x3"/>
  <p:notesSz cx="10234613" cy="71040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ey krikke" initials="nk" lastIdx="1" clrIdx="0">
    <p:extLst>
      <p:ext uri="{19B8F6BF-5375-455C-9EA6-DF929625EA0E}">
        <p15:presenceInfo xmlns:p15="http://schemas.microsoft.com/office/powerpoint/2012/main" userId="nickey krik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06" autoAdjust="0"/>
    <p:restoredTop sz="94671" autoAdjust="0"/>
  </p:normalViewPr>
  <p:slideViewPr>
    <p:cSldViewPr>
      <p:cViewPr varScale="1">
        <p:scale>
          <a:sx n="86" d="100"/>
          <a:sy n="86" d="100"/>
        </p:scale>
        <p:origin x="3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D64F51-F86D-4F99-8EB6-EA670A5636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5304" cy="355920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59E9F4-35D9-4160-9A8E-7BD81CE71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022" y="1"/>
            <a:ext cx="4435304" cy="355920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505A8380-7B0B-4C32-A915-E177272D6597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656246-4495-4DAE-AE52-6DC1FA0D0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747043"/>
            <a:ext cx="4435304" cy="355919"/>
          </a:xfrm>
          <a:prstGeom prst="rect">
            <a:avLst/>
          </a:prstGeom>
        </p:spPr>
        <p:txBody>
          <a:bodyPr vert="horz" lIns="99045" tIns="49522" rIns="99045" bIns="49522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E8920D-8E18-4F0B-A924-8B0DBBDB5B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022" y="6747043"/>
            <a:ext cx="4435304" cy="355919"/>
          </a:xfrm>
          <a:prstGeom prst="rect">
            <a:avLst/>
          </a:prstGeom>
        </p:spPr>
        <p:txBody>
          <a:bodyPr vert="horz" wrap="square" lIns="99045" tIns="49522" rIns="99045" bIns="495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A9A62E8-E43F-46EF-B3F9-0F2658B4F0B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2929F4F-8D57-4F0D-91F6-1F04C1071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5304" cy="355920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07B5B7-1437-4B18-B735-59768F8AB0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022" y="1"/>
            <a:ext cx="4435304" cy="355920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9F4240C-04A1-468F-BD7D-1E183437020E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B6277DB6-F6F3-44AE-9E9D-7593A876AF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5" tIns="49522" rIns="99045" bIns="49522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9EE8B500-DC59-41B8-8E73-AFED8D0DF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006" y="3374074"/>
            <a:ext cx="8188606" cy="3197765"/>
          </a:xfrm>
          <a:prstGeom prst="rect">
            <a:avLst/>
          </a:prstGeom>
        </p:spPr>
        <p:txBody>
          <a:bodyPr vert="horz" lIns="99045" tIns="49522" rIns="99045" bIns="49522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61FC67-5DD5-49A8-A12C-BFCFAE46D9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" y="6747043"/>
            <a:ext cx="4435304" cy="355919"/>
          </a:xfrm>
          <a:prstGeom prst="rect">
            <a:avLst/>
          </a:prstGeom>
        </p:spPr>
        <p:txBody>
          <a:bodyPr vert="horz" lIns="99045" tIns="49522" rIns="99045" bIns="495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4A1A7B-3A74-420D-83E4-EB0A425A2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022" y="6747043"/>
            <a:ext cx="4435304" cy="355919"/>
          </a:xfrm>
          <a:prstGeom prst="rect">
            <a:avLst/>
          </a:prstGeom>
        </p:spPr>
        <p:txBody>
          <a:bodyPr vert="horz" wrap="square" lIns="99045" tIns="49522" rIns="99045" bIns="495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2D5136CE-4FDB-4A2A-8218-D53F7D7A6785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>
            <a:extLst>
              <a:ext uri="{FF2B5EF4-FFF2-40B4-BE49-F238E27FC236}">
                <a16:creationId xmlns:a16="http://schemas.microsoft.com/office/drawing/2014/main" id="{45224AB0-B133-4041-A040-D6D815B32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>
            <a:extLst>
              <a:ext uri="{FF2B5EF4-FFF2-40B4-BE49-F238E27FC236}">
                <a16:creationId xmlns:a16="http://schemas.microsoft.com/office/drawing/2014/main" id="{439D04FC-C7C6-4028-9663-87CF63AC1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7412" name="Tijdelijke aanduiding voor dianummer 3">
            <a:extLst>
              <a:ext uri="{FF2B5EF4-FFF2-40B4-BE49-F238E27FC236}">
                <a16:creationId xmlns:a16="http://schemas.microsoft.com/office/drawing/2014/main" id="{436B50F8-F253-4DF0-BA4B-717B073A7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8" indent="-28571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43" indent="-2285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80" indent="-2285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17" indent="-2285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5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9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29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66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F41A5-47FD-4816-832C-133D6D0B6B81}" type="slidenum">
              <a:rPr lang="nl-NL" altLang="nl-NL">
                <a:latin typeface="Calibri" panose="020F0502020204030204" pitchFamily="34" charset="0"/>
              </a:rPr>
              <a:pPr/>
              <a:t>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>
            <a:extLst>
              <a:ext uri="{FF2B5EF4-FFF2-40B4-BE49-F238E27FC236}">
                <a16:creationId xmlns:a16="http://schemas.microsoft.com/office/drawing/2014/main" id="{BCFB1B4B-5A43-456B-94CE-2347FA1AEB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>
            <a:extLst>
              <a:ext uri="{FF2B5EF4-FFF2-40B4-BE49-F238E27FC236}">
                <a16:creationId xmlns:a16="http://schemas.microsoft.com/office/drawing/2014/main" id="{EE979416-1A7B-4DB6-B9E6-3040343DC1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9700" name="Tijdelijke aanduiding voor dianummer 3">
            <a:extLst>
              <a:ext uri="{FF2B5EF4-FFF2-40B4-BE49-F238E27FC236}">
                <a16:creationId xmlns:a16="http://schemas.microsoft.com/office/drawing/2014/main" id="{0B6DA9A5-DDF1-4DCC-B462-E6CBD7648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8" indent="-28571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43" indent="-2285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80" indent="-2285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17" indent="-2285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5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9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29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66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093A4B-345D-4665-A962-350E3ECCA30A}" type="slidenum">
              <a:rPr lang="nl-NL" altLang="nl-NL">
                <a:latin typeface="Calibri" panose="020F0502020204030204" pitchFamily="34" charset="0"/>
              </a:rPr>
              <a:pPr/>
              <a:t>10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4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B1B27B-FADF-4FDC-8680-75E20F4E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7E87-D14D-4A1C-915E-E9EB1179DA6D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671F38-88EE-45C6-BC52-DF4A7FE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814A5-F21A-47F2-9AEF-0D4A52EE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1D05E-1C01-4B53-A971-58AE49C5D5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14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193182-204D-4BF5-AD45-1859C6C4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25B8-87A0-4130-B3CC-3D6CF99830A9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8E9EB9-028E-4D65-9F7C-14957F47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65D2C8-E0FB-46C7-ACD8-CCB1915C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37827-FFEA-4F7C-A9B4-153E35A8A3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817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3C9C64-2290-43B3-A472-8DFDDBDE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9BB7-68B6-449A-9F3B-336C154CE533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8A284C-1F7C-4739-B29B-A40891BF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56F5F5-C638-49D2-8166-05BF91D3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EEB86-A3BA-4439-8E14-2E32DB52F62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419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EDFC2C-EEDC-4FD8-AD4E-3272233D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3A00-B5E7-4159-B155-DE13A1FE8F59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6DCB05-077A-4FE0-9C79-E92813A7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98E3D8-28BB-4AF2-91FA-49B21509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6750-00F4-432E-9AE9-3454D562582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118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B5E2A1-EB7A-45FA-A473-D0392D1C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F195-8F43-480F-B648-6C885CB50FB3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89EC74-012D-41EF-ACA9-C45E1171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3A1FE-3FEE-4E30-A06A-5B0EC85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56853-F6F3-415A-8456-065066CB74E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6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A287C20-C300-4433-9021-2A195912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CEBC-CF1E-4FEF-888C-629245EDA108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BAF4797-5512-47AF-B2E7-A2BBFFFD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8066425-0086-47D9-8195-53B18E96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CD60-7824-40F2-B57A-9335C717914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083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1AD75B9-A448-41AC-9DB0-B515708A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66FC-B8B5-4F6A-8318-65DB8998949D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4010599-6D82-4973-9BAC-5DDE1A90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48836FFA-36EE-43CC-811D-3706B58B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B6A3-2197-45E5-84ED-0527167153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74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02391DCB-6ACB-458B-8A9E-9CAFCAB1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CAE8-9C97-4E55-A05D-281DDA79C489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EDB2AAF-4D15-4887-8C60-0DA9F4AD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8A1E26F-F2E0-4EC9-B68C-12C679F1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CB8D-0DBC-4882-AB89-8C241EBEA1A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380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113AFFED-FF1D-4A84-9E0B-7EFBE413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B14-CC31-4472-9875-A7E8E9A2E466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FD55A1FD-76E1-4C1B-A058-A795730D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8DE8410-0243-47EB-BA8D-FF84099C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57313-FBB8-490A-A493-653168E3B5D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00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87F57C3-0A8E-46EC-9F37-20411808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C58C-E5CA-45FA-8886-3600E3E701C0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0EC00C2-9F3B-4E73-99C6-8A18ED6D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2314247-A6B5-4B14-9814-8FEAEC4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97B3-9DC9-47C2-B56B-821B24CE0C2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08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69B57FC-AD45-4FA8-A324-29E45AB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B7E4-0D6B-4B51-B061-114D959DE736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30CB4FC-FBD1-4A69-B0DD-BA5C3042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7109EF-9EBB-43A5-B542-2F9EB9DC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60122-AF70-4768-866E-BA25F4F330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075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A534C387-5AB5-4C13-BCE2-7DE90E740B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679530C-70CC-4EFE-B904-0CAA5F796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9B074-58ED-46FD-8443-DFB3E5643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640E03-3CF0-4B09-A911-9229C7387B4D}" type="datetimeFigureOut">
              <a:rPr lang="nl-NL"/>
              <a:pPr>
                <a:defRPr/>
              </a:pPr>
              <a:t>14-8-2024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5CE3C-193C-4469-8736-762585F5A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C95A4-797B-46B1-A887-8577C9388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ECBCEB-00E5-403F-B7D8-F6A4106DD364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rag">
            <a:extLst>
              <a:ext uri="{FF2B5EF4-FFF2-40B4-BE49-F238E27FC236}">
                <a16:creationId xmlns:a16="http://schemas.microsoft.com/office/drawing/2014/main" id="{1698560A-5A7F-463D-938A-64ED0C32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224042" cy="23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el 1">
            <a:extLst>
              <a:ext uri="{FF2B5EF4-FFF2-40B4-BE49-F238E27FC236}">
                <a16:creationId xmlns:a16="http://schemas.microsoft.com/office/drawing/2014/main" id="{9F1F2606-FD65-410C-A2E6-75E2605AF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713788" cy="56165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nl-NL" sz="4000" b="1" dirty="0" err="1"/>
              <a:t>Scheidsrechters</a:t>
            </a:r>
            <a:r>
              <a:rPr lang="en-US" altLang="nl-NL" sz="4000" b="1" dirty="0"/>
              <a:t> </a:t>
            </a:r>
            <a:r>
              <a:rPr lang="en-US" altLang="nl-NL" sz="4000" b="1" dirty="0" err="1"/>
              <a:t>bijscholing</a:t>
            </a:r>
            <a:r>
              <a:rPr lang="en-US" altLang="nl-NL" sz="4000" b="1" dirty="0"/>
              <a:t>                    </a:t>
            </a:r>
            <a:r>
              <a:rPr lang="en-US" altLang="nl-NL" sz="4000" b="1" dirty="0" err="1"/>
              <a:t>s.v.</a:t>
            </a:r>
            <a:r>
              <a:rPr lang="en-US" altLang="nl-NL" sz="4000" b="1" dirty="0"/>
              <a:t> Rood-Wit ’62</a:t>
            </a:r>
            <a:br>
              <a:rPr lang="en-US" altLang="nl-NL" sz="4000" b="1" dirty="0">
                <a:solidFill>
                  <a:srgbClr val="FF0000"/>
                </a:solidFill>
              </a:rPr>
            </a:br>
            <a:endParaRPr lang="nl-NL" altLang="nl-NL" sz="4000" b="1" dirty="0">
              <a:solidFill>
                <a:srgbClr val="FF000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4AA28FE-75A1-464E-B2A8-7B62EF66E8EB}"/>
              </a:ext>
            </a:extLst>
          </p:cNvPr>
          <p:cNvSpPr/>
          <p:nvPr/>
        </p:nvSpPr>
        <p:spPr>
          <a:xfrm>
            <a:off x="-541338" y="6165850"/>
            <a:ext cx="10442576" cy="836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F38732-AB1C-485B-BC13-0BD6790A3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4016828"/>
            <a:ext cx="3425825" cy="1737360"/>
          </a:xfrm>
          <a:prstGeom prst="rect">
            <a:avLst/>
          </a:prstGeom>
        </p:spPr>
      </p:pic>
      <p:pic>
        <p:nvPicPr>
          <p:cNvPr id="3" name="Afbeelding 2" descr="Logo Rood-Wit '62">
            <a:extLst>
              <a:ext uri="{FF2B5EF4-FFF2-40B4-BE49-F238E27FC236}">
                <a16:creationId xmlns:a16="http://schemas.microsoft.com/office/drawing/2014/main" id="{1B9F8443-06A7-61EA-9139-BC30B043EF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924" y="62068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A1A9F2C-CDEC-4B02-AC38-84649B0714DD}"/>
              </a:ext>
            </a:extLst>
          </p:cNvPr>
          <p:cNvSpPr txBox="1">
            <a:spLocks/>
          </p:cNvSpPr>
          <p:nvPr/>
        </p:nvSpPr>
        <p:spPr>
          <a:xfrm>
            <a:off x="328613" y="-26988"/>
            <a:ext cx="7988300" cy="719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b="1" dirty="0">
                <a:latin typeface="+mn-lt"/>
                <a:ea typeface="+mj-ea"/>
                <a:cs typeface="+mj-cs"/>
              </a:rPr>
              <a:t>Rondvraag</a:t>
            </a:r>
            <a:endParaRPr lang="nl-NL" sz="3200" b="1" dirty="0"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D9CC6B93-D887-43AE-8D4A-547C5DD3A208}"/>
              </a:ext>
            </a:extLst>
          </p:cNvPr>
          <p:cNvSpPr txBox="1">
            <a:spLocks/>
          </p:cNvSpPr>
          <p:nvPr/>
        </p:nvSpPr>
        <p:spPr>
          <a:xfrm>
            <a:off x="468313" y="1557338"/>
            <a:ext cx="8229600" cy="49291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nl-NL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nl-NL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729D6A8-573F-4832-BB15-2B52ACAC1E8F}"/>
              </a:ext>
            </a:extLst>
          </p:cNvPr>
          <p:cNvSpPr/>
          <p:nvPr/>
        </p:nvSpPr>
        <p:spPr>
          <a:xfrm>
            <a:off x="-541338" y="6165850"/>
            <a:ext cx="10442576" cy="836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F7B86B8-482E-455A-98E5-A08FD615614F}"/>
              </a:ext>
            </a:extLst>
          </p:cNvPr>
          <p:cNvCxnSpPr/>
          <p:nvPr/>
        </p:nvCxnSpPr>
        <p:spPr>
          <a:xfrm>
            <a:off x="0" y="692150"/>
            <a:ext cx="78851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Afbeeldingsresultaat voor arag">
            <a:extLst>
              <a:ext uri="{FF2B5EF4-FFF2-40B4-BE49-F238E27FC236}">
                <a16:creationId xmlns:a16="http://schemas.microsoft.com/office/drawing/2014/main" id="{485D04A8-EF31-4A93-BFE6-37C5EFBA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71" y="5013176"/>
            <a:ext cx="1057598" cy="10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Logo Rood-Wit '62">
            <a:extLst>
              <a:ext uri="{FF2B5EF4-FFF2-40B4-BE49-F238E27FC236}">
                <a16:creationId xmlns:a16="http://schemas.microsoft.com/office/drawing/2014/main" id="{426FEFC0-93B4-CF82-D4C5-33BFE95F66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6752" y="200034"/>
            <a:ext cx="878635" cy="8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99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3DDCC-3AC0-93F0-BA1D-E4AAD055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Teams van Rood Wit´62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7209B-778C-2152-261D-97E6EA06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      </a:t>
            </a:r>
            <a:r>
              <a:rPr lang="fi-FI" sz="2000" b="1" dirty="0"/>
              <a:t>JO7-2 / JO7-2                        		spelvorm 4 x 4</a:t>
            </a:r>
          </a:p>
          <a:p>
            <a:pPr marL="0" indent="0">
              <a:buNone/>
            </a:pPr>
            <a:r>
              <a:rPr lang="fi-FI" sz="2000" b="1" dirty="0"/>
              <a:t>      JO8-1   				spelvorm 6 x 6</a:t>
            </a:r>
          </a:p>
          <a:p>
            <a:pPr marL="0" indent="0">
              <a:buNone/>
            </a:pPr>
            <a:r>
              <a:rPr lang="fi-FI" sz="2000" b="1" dirty="0"/>
              <a:t>      JO9-1 / JO9-2 				spelvorm 6 x 6</a:t>
            </a:r>
          </a:p>
          <a:p>
            <a:pPr marL="0" indent="0">
              <a:buNone/>
            </a:pPr>
            <a:r>
              <a:rPr lang="fi-FI" sz="2000" b="1" dirty="0"/>
              <a:t>      JO10-1 / JO10-2 			spelvorm 6 x 6</a:t>
            </a:r>
          </a:p>
          <a:p>
            <a:pPr marL="0" indent="0">
              <a:buNone/>
            </a:pPr>
            <a:r>
              <a:rPr lang="fi-FI" sz="2000" b="1" dirty="0"/>
              <a:t>      JO11-1 / JO11-2 			spelvorm 8 x 8</a:t>
            </a:r>
          </a:p>
          <a:p>
            <a:pPr marL="0" indent="0">
              <a:buNone/>
            </a:pPr>
            <a:r>
              <a:rPr lang="fi-FI" sz="2000" b="1" dirty="0"/>
              <a:t>      JO12-1 / JO12-2 			spelvorm 8 x 8</a:t>
            </a:r>
          </a:p>
          <a:p>
            <a:pPr marL="0" indent="0">
              <a:buNone/>
            </a:pPr>
            <a:r>
              <a:rPr lang="fi-FI" sz="2000" b="1" dirty="0"/>
              <a:t>      JO13-1 / JO13-2 / JO13-3 / JO13-4 	spelvorm 11 x 11</a:t>
            </a:r>
          </a:p>
          <a:p>
            <a:pPr marL="0" indent="0">
              <a:buNone/>
            </a:pPr>
            <a:r>
              <a:rPr lang="fi-FI" sz="2000" b="1" dirty="0"/>
              <a:t>      JO15-1 / JO15-2 / JO15-3 		spelvorm 11 x 11</a:t>
            </a:r>
          </a:p>
          <a:p>
            <a:pPr marL="0" indent="0">
              <a:buNone/>
            </a:pPr>
            <a:r>
              <a:rPr lang="fi-FI" sz="2000" b="1" dirty="0"/>
              <a:t>      JO17-1 / JO17-2 			spelvorm 11 x 11</a:t>
            </a:r>
          </a:p>
          <a:p>
            <a:pPr marL="0" indent="0">
              <a:buNone/>
            </a:pPr>
            <a:r>
              <a:rPr lang="fi-FI" sz="2000" b="1" dirty="0"/>
              <a:t>      G1  					spelvorm 8 x 8</a:t>
            </a:r>
          </a:p>
          <a:p>
            <a:pPr marL="0" indent="0">
              <a:buNone/>
            </a:pPr>
            <a:r>
              <a:rPr lang="fi-FI" sz="2000" b="1" dirty="0"/>
              <a:t>      VR1 					spelvorm 11 x 11</a:t>
            </a:r>
          </a:p>
          <a:p>
            <a:pPr marL="0" indent="0">
              <a:buNone/>
            </a:pPr>
            <a:r>
              <a:rPr lang="fi-FI" sz="2000" b="1" dirty="0"/>
              <a:t>      Heren 1e tot en met 6e 		spelvorm 11 x 11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nl-NL" dirty="0"/>
          </a:p>
        </p:txBody>
      </p:sp>
      <p:pic>
        <p:nvPicPr>
          <p:cNvPr id="4" name="Afbeelding 3" descr="Logo Rood-Wit '62">
            <a:extLst>
              <a:ext uri="{FF2B5EF4-FFF2-40B4-BE49-F238E27FC236}">
                <a16:creationId xmlns:a16="http://schemas.microsoft.com/office/drawing/2014/main" id="{5DAA4D9B-F9D9-FF25-0005-7699A1E49A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222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39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9807E-18EC-5CB8-D464-D13596FB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JO7 wedstrijdregels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D47244-8F2D-F613-AAA5-A8135FA5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dirty="0"/>
              <a:t>VOETBALVORM 4 TEGEN 4  JEUGD ONDER 7 </a:t>
            </a:r>
          </a:p>
          <a:p>
            <a:pPr marL="0" indent="0">
              <a:buNone/>
            </a:pPr>
            <a:r>
              <a:rPr lang="nl-NL" sz="1600" dirty="0"/>
              <a:t>Veldorganisatie =</a:t>
            </a:r>
          </a:p>
          <a:p>
            <a:pPr marL="0" indent="0">
              <a:buNone/>
            </a:pPr>
            <a:r>
              <a:rPr lang="nl-NL" sz="1600" dirty="0"/>
              <a:t>4 teams – 2 speelveldjes</a:t>
            </a:r>
          </a:p>
          <a:p>
            <a:pPr marL="0" indent="0">
              <a:buNone/>
            </a:pPr>
            <a:r>
              <a:rPr lang="nl-NL" sz="1600" dirty="0"/>
              <a:t>Doelformaat = 3m x 1m (zonder keeper) </a:t>
            </a:r>
          </a:p>
          <a:p>
            <a:pPr marL="0" indent="0">
              <a:buNone/>
            </a:pPr>
            <a:r>
              <a:rPr lang="nl-NL" sz="1600" dirty="0"/>
              <a:t>Keeper = Nee</a:t>
            </a:r>
          </a:p>
          <a:p>
            <a:pPr marL="0" indent="0">
              <a:buNone/>
            </a:pPr>
            <a:r>
              <a:rPr lang="nl-NL" sz="1600" dirty="0"/>
              <a:t>Ranglijst = Nee Uitslag wel in MDWF  invoeren</a:t>
            </a:r>
          </a:p>
          <a:p>
            <a:pPr marL="0" indent="0">
              <a:buNone/>
            </a:pPr>
            <a:r>
              <a:rPr lang="nl-NL" sz="1600" dirty="0"/>
              <a:t>Speeltijd Onder 7 =</a:t>
            </a:r>
          </a:p>
          <a:p>
            <a:pPr marL="0" indent="0">
              <a:buNone/>
            </a:pPr>
            <a:r>
              <a:rPr lang="nl-NL" sz="1600" dirty="0"/>
              <a:t>Ieder 4-tal speelt per activiteit 3 wedstrijdjes. De wedstrijden duren elk 15 minuten, verdeeld in 2 blokjes van 7,5 minuut. Aan het einde van de totale activiteit wordt afgesloten met penalty’s </a:t>
            </a:r>
          </a:p>
          <a:p>
            <a:pPr marL="0" indent="0">
              <a:buNone/>
            </a:pPr>
            <a:r>
              <a:rPr lang="nl-NL" sz="1600" dirty="0"/>
              <a:t>Begeleiding</a:t>
            </a:r>
          </a:p>
          <a:p>
            <a:pPr marL="0" indent="0">
              <a:buNone/>
            </a:pPr>
            <a:r>
              <a:rPr lang="nl-NL" sz="1600" dirty="0"/>
              <a:t>Geen spelbegeleider/ scheidsrechter. De teambegeleiders zorgen gezamenlijk voor een goede voortgang van het spel.</a:t>
            </a:r>
          </a:p>
          <a:p>
            <a:pPr marL="0" indent="0">
              <a:buNone/>
            </a:pPr>
            <a:r>
              <a:rPr lang="nl-NL" sz="1600" dirty="0"/>
              <a:t>Superspeler =</a:t>
            </a:r>
          </a:p>
          <a:p>
            <a:pPr marL="0" indent="0">
              <a:buNone/>
            </a:pPr>
            <a:r>
              <a:rPr lang="nl-NL" sz="1600" dirty="0"/>
              <a:t>Bij een verschil in  3 doelpunten, mag het team dat achterstaat, met 5 spelers spelen. Indien het verschil weer 2 doelpunten is, vervalt deze superspeler weer.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Logo Rood-Wit '62">
            <a:extLst>
              <a:ext uri="{FF2B5EF4-FFF2-40B4-BE49-F238E27FC236}">
                <a16:creationId xmlns:a16="http://schemas.microsoft.com/office/drawing/2014/main" id="{F48365BC-8785-F8F7-0D55-7BC574E552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37369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97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32BFA-4767-AE79-4935-60AEDB4D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   JO8 tot en met JO10 wedstrijdregels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D42D16-4E03-CDB5-27C1-EBA4935F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Aantal spelers = 6 tegen 6</a:t>
            </a:r>
          </a:p>
          <a:p>
            <a:pPr marL="0" indent="0">
              <a:buNone/>
            </a:pPr>
            <a:r>
              <a:rPr lang="nl-NL" sz="1600" dirty="0"/>
              <a:t>Keeper = ja</a:t>
            </a:r>
          </a:p>
          <a:p>
            <a:pPr marL="0" indent="0">
              <a:buNone/>
            </a:pPr>
            <a:r>
              <a:rPr lang="nl-NL" sz="1600" dirty="0"/>
              <a:t>Strafschop = vanaf de 7 meter </a:t>
            </a:r>
          </a:p>
          <a:p>
            <a:pPr marL="0" indent="0">
              <a:buNone/>
            </a:pPr>
            <a:r>
              <a:rPr lang="nl-NL" sz="1600" dirty="0"/>
              <a:t>Doelformaat = Pupillendoel (5m x 2m)</a:t>
            </a:r>
          </a:p>
          <a:p>
            <a:pPr marL="0" indent="0">
              <a:buNone/>
            </a:pPr>
            <a:r>
              <a:rPr lang="nl-NL" sz="1600" dirty="0"/>
              <a:t>Balformaat = maat 4 </a:t>
            </a:r>
          </a:p>
          <a:p>
            <a:pPr marL="0" indent="0">
              <a:buNone/>
            </a:pPr>
            <a:r>
              <a:rPr lang="nl-NL" sz="1600" dirty="0"/>
              <a:t>Veldafmeting = 42,5m x 30m </a:t>
            </a:r>
          </a:p>
          <a:p>
            <a:pPr marL="0" indent="0">
              <a:buNone/>
            </a:pPr>
            <a:r>
              <a:rPr lang="nl-NL" sz="1600" dirty="0"/>
              <a:t>Speeltijd JO-8 en JO-9</a:t>
            </a:r>
          </a:p>
          <a:p>
            <a:pPr marL="0" indent="0">
              <a:buNone/>
            </a:pPr>
            <a:r>
              <a:rPr lang="nl-NL" sz="1600" dirty="0"/>
              <a:t>2 x 20 minuten Time-out halverwege helft (duur: max. 2 min.) Rust na 20 minuten (duur: max. 10 min.) </a:t>
            </a:r>
          </a:p>
          <a:p>
            <a:pPr marL="0" indent="0">
              <a:buNone/>
            </a:pPr>
            <a:r>
              <a:rPr lang="nl-NL" sz="1600" dirty="0"/>
              <a:t>Speeltijd JO-10</a:t>
            </a:r>
          </a:p>
          <a:p>
            <a:pPr marL="0" indent="0">
              <a:buNone/>
            </a:pPr>
            <a:r>
              <a:rPr lang="nl-NL" sz="1600" dirty="0"/>
              <a:t>2 x 25 minuten Time-out halverwege helft (duur: max. 2 min.) Rust na 25 minuten (duur: max. 10 min.)</a:t>
            </a:r>
          </a:p>
          <a:p>
            <a:pPr marL="0" indent="0">
              <a:buNone/>
            </a:pPr>
            <a:r>
              <a:rPr lang="nl-NL" sz="1600" dirty="0"/>
              <a:t>Ranglijst = nee , maar de uitslag moet wel doorgegeven worden in MDWF</a:t>
            </a:r>
          </a:p>
          <a:p>
            <a:pPr marL="0" indent="0">
              <a:buNone/>
            </a:pPr>
            <a:r>
              <a:rPr lang="nl-NL" sz="1600" dirty="0"/>
              <a:t>Rol coach = Positief coachen langs zijlijn</a:t>
            </a:r>
          </a:p>
          <a:p>
            <a:pPr marL="0" indent="0">
              <a:buNone/>
            </a:pPr>
            <a:r>
              <a:rPr lang="nl-NL" sz="1600" dirty="0"/>
              <a:t>Rol ouders = Positief aanmoedigen  (achter boarding/ afrastering) langs zijlijn</a:t>
            </a:r>
          </a:p>
          <a:p>
            <a:pPr marL="0" indent="0">
              <a:buNone/>
            </a:pPr>
            <a:r>
              <a:rPr lang="nl-NL" sz="1600" dirty="0"/>
              <a:t>Rol spelbegeleider = Positief coachen langs zijlijn ,</a:t>
            </a:r>
          </a:p>
          <a:p>
            <a:pPr marL="0" indent="0">
              <a:buNone/>
            </a:pPr>
            <a:r>
              <a:rPr lang="nl-NL" sz="1600" dirty="0"/>
              <a:t>voor en na wedstrijd = Spelers begroeten elkaar voor de wedstrijd met  een ‘boks’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DA8A76-96B5-0C42-9042-70745B985C01}"/>
              </a:ext>
            </a:extLst>
          </p:cNvPr>
          <p:cNvSpPr txBox="1"/>
          <p:nvPr/>
        </p:nvSpPr>
        <p:spPr>
          <a:xfrm>
            <a:off x="755576" y="338534"/>
            <a:ext cx="8064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98626C-E44D-5A65-1A5A-822F1CB8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5738"/>
            <a:ext cx="6462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C119A-74D4-06F3-D324-594565EA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JO11 en JO12 wedstrijdregels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2F5050-9448-0F29-6F7A-8096AB5E9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Aantal spelers = 8 tegen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 = 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Strafschop = vanaf de 9 meter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Doelformaat = Pupillendoel (5m x 2m)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Balformaat = maat 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Veldafmeting = 64m x 42,5m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Speeltijd = 2 x 30 minuten Time-out halverwege  helft (duur: max. 2 min.) Rust na 30 minuten  (duur: max. 15 min.)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Ranglijst = ja , en de uitslag moet doorgegeven worden in MDWF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coach = Positief coachen langs zijlijn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ouders = Positief aanmoedigen  (achter boarding/ afrastering) langs zijlijn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pupillen scheidsrechter  = Beweegt zich tussen spelers en fluit indien noodzakelijk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 en na wedstrijd = Spelers begroeten elkaar voor de wedstrijd met  een ‘boks’</a:t>
            </a:r>
          </a:p>
          <a:p>
            <a:endParaRPr lang="nl-NL" dirty="0"/>
          </a:p>
        </p:txBody>
      </p:sp>
      <p:pic>
        <p:nvPicPr>
          <p:cNvPr id="4" name="Afbeelding 3" descr="Logo Rood-Wit '62">
            <a:extLst>
              <a:ext uri="{FF2B5EF4-FFF2-40B4-BE49-F238E27FC236}">
                <a16:creationId xmlns:a16="http://schemas.microsoft.com/office/drawing/2014/main" id="{1D3DAB59-1995-1503-0375-BD962839E5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13569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1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CD95A-A204-2D36-2114-A7F2BF2E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   JO13 tot en met JO19 wedstrijdregels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EC976-F7B7-DF2F-DFD0-C79FF935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Aantal spelers = 11 tegen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 = 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Strafschop = vanaf de 11 meter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Doelformaat = Doel (7,32 x 2,44 meter)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Balformaat = 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O13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O15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370 gr.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O19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450 gr.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Veldafmeting = Volledig speelveld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Speeltijd = J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O13=  2x30 minuten  JO15=  2x35 minuten  JO17=  2x 40 minuten  JO19= 2x45 min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Rust: max 15 minuten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libri"/>
              </a:rPr>
              <a:t>Hoekschop = J</a:t>
            </a:r>
            <a:r>
              <a:rPr lang="nl-NL" sz="1600" dirty="0">
                <a:solidFill>
                  <a:prstClr val="black"/>
                </a:solidFill>
                <a:latin typeface="Calibri"/>
              </a:rPr>
              <a:t>O13: 10,15m van hoekvlag JO15 tot en met JO19: in hoek van het speelveld (kwartcirkel)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Ranglijst = ja , en de uitslag moet doorgegeven worden in MDWF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coach = Positief coachen langs zijlijn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ouders = Positief aanmoedigen  (achter boarding/ afrastering) langs zijlijn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Scheidsrechter en Assistent scheidsrechter (moet lid zijn van de KNVB)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JO13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 is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minimaale leeftijd 14 jaar = JO15- en JO17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 is de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minimaale leeftijd 15 jaar = JO19 is de leeftijd min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imaal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jaar ,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 en na wedstrijd = Spelers begroeten elkaar voor de wedstrijd met  een ‘boks’</a:t>
            </a:r>
          </a:p>
          <a:p>
            <a:endParaRPr lang="nl-NL" dirty="0"/>
          </a:p>
        </p:txBody>
      </p:sp>
      <p:pic>
        <p:nvPicPr>
          <p:cNvPr id="4" name="Afbeelding 3" descr="Logo Rood-Wit '62">
            <a:extLst>
              <a:ext uri="{FF2B5EF4-FFF2-40B4-BE49-F238E27FC236}">
                <a16:creationId xmlns:a16="http://schemas.microsoft.com/office/drawing/2014/main" id="{96C46B95-1A3C-52C4-BE15-526C41E70B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22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69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8B3AF-DEC2-AC73-A91B-98E54C13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Vernieuwde spelregels 2024/2025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8BF496C-BA77-626A-891C-8555EA0C215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30242"/>
              </p:ext>
            </p:extLst>
          </p:nvPr>
        </p:nvGraphicFramePr>
        <p:xfrm>
          <a:off x="457201" y="1600200"/>
          <a:ext cx="8229600" cy="499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35443" imgH="4077351" progId="Word.Document.12">
                  <p:embed/>
                </p:oleObj>
              </mc:Choice>
              <mc:Fallback>
                <p:oleObj name="Document" r:id="rId2" imgW="6135443" imgH="4077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1" y="1600200"/>
                        <a:ext cx="8229600" cy="4997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 descr="Logo Rood-Wit '62">
            <a:extLst>
              <a:ext uri="{FF2B5EF4-FFF2-40B4-BE49-F238E27FC236}">
                <a16:creationId xmlns:a16="http://schemas.microsoft.com/office/drawing/2014/main" id="{B6475814-27AC-869F-A54F-0CE767396A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46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89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36C26-D25C-7D66-A9DE-F58AB8EB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b="1" cap="all" dirty="0">
                <a:solidFill>
                  <a:srgbClr val="FF6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Nieuwe richtlijn voor respectvol gedrag richting   scheidsrechters</a:t>
            </a:r>
            <a:endParaRPr lang="nl-NL" sz="1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21A8D-11AB-2A92-8EEA-5F54F99E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De nieuwe richtlijn bevordert een intensievere samenwerking tussen aanvoerders en scheidsrechters, met als doel sportiviteit en respect op het veld te verbeteren. Concreet betekent dit: </a:t>
            </a:r>
          </a:p>
          <a:p>
            <a:r>
              <a:rPr lang="nl-NL" sz="2000" dirty="0"/>
              <a:t>Scheidsrechters en aanvoerders: Scheidsrechters geven waar nodig een toelichting op belangrijke beslissingen aan de aanvoerders.</a:t>
            </a:r>
          </a:p>
          <a:p>
            <a:r>
              <a:rPr lang="nl-NL" sz="2000" dirty="0"/>
              <a:t>Verantwoordelijkheid van aanvoerders: Aanvoerders hebben de verantwoordelijkheid om hun teamgenoten weg te sturen bij de scheidsrechter.</a:t>
            </a:r>
          </a:p>
          <a:p>
            <a:r>
              <a:rPr lang="nl-NL" sz="2000" dirty="0"/>
              <a:t>Gevolgen voor overtredingen: Teamgenoten die deze instructies negeren, zich niet respectvol gedragen of protesteren, ontvangen een gele kaart. </a:t>
            </a:r>
          </a:p>
          <a:p>
            <a:r>
              <a:rPr lang="nl-NL" sz="2000" dirty="0"/>
              <a:t>Keeper als aanvoerder: Indien de aanvoerder de keeper is, wijst het team een veldspeler aan die deze rol overneemt als de keeper niet in de buurt van de scheidsrechter is.</a:t>
            </a:r>
          </a:p>
        </p:txBody>
      </p:sp>
      <p:pic>
        <p:nvPicPr>
          <p:cNvPr id="4" name="Afbeelding 3" descr="Logo Rood-Wit '62">
            <a:extLst>
              <a:ext uri="{FF2B5EF4-FFF2-40B4-BE49-F238E27FC236}">
                <a16:creationId xmlns:a16="http://schemas.microsoft.com/office/drawing/2014/main" id="{6D05D55F-C666-D94D-41DF-C8CB6D2402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2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6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F7311-2864-0B39-F95E-095E2866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/>
              <a:t>Tip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CA09BA-1026-B7DD-FC2A-1B40CDFA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Tip laat altijd zien dat je zelf ook plezier hebt om een wedstrijd te fluiten en blijf altijd positief tegen de assistent scheidsrechter plus spelers .</a:t>
            </a:r>
          </a:p>
          <a:p>
            <a:r>
              <a:rPr lang="nl-NL" b="1" dirty="0"/>
              <a:t>Maak er samen een mooie wedstrijd van 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63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13276</TotalTime>
  <Words>917</Words>
  <Application>Microsoft Office PowerPoint</Application>
  <PresentationFormat>Diavoorstelling (4:3)</PresentationFormat>
  <Paragraphs>93</Paragraphs>
  <Slides>10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Office-thema</vt:lpstr>
      <vt:lpstr>Document</vt:lpstr>
      <vt:lpstr>Scheidsrechters bijscholing                    s.v. Rood-Wit ’62 </vt:lpstr>
      <vt:lpstr>Teams van Rood Wit´62</vt:lpstr>
      <vt:lpstr>JO7 wedstrijdregels</vt:lpstr>
      <vt:lpstr>   JO8 tot en met JO10 wedstrijdregels</vt:lpstr>
      <vt:lpstr>  JO11 en JO12 wedstrijdregels</vt:lpstr>
      <vt:lpstr>   JO13 tot en met JO19 wedstrijdregels</vt:lpstr>
      <vt:lpstr>   Vernieuwde spelregels 2024/2025</vt:lpstr>
      <vt:lpstr>          Nieuwe richtlijn voor respectvol gedrag richting   scheidsrechters</vt:lpstr>
      <vt:lpstr>Tip</vt:lpstr>
      <vt:lpstr>PowerPoint-presentatie</vt:lpstr>
    </vt:vector>
  </TitlesOfParts>
  <Company>Rood Wit 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Rood-Wit ‘62</dc:title>
  <dc:creator>Rob</dc:creator>
  <cp:lastModifiedBy>Nickey Krikke</cp:lastModifiedBy>
  <cp:revision>909</cp:revision>
  <cp:lastPrinted>2019-09-27T20:56:23Z</cp:lastPrinted>
  <dcterms:created xsi:type="dcterms:W3CDTF">2011-12-11T15:12:09Z</dcterms:created>
  <dcterms:modified xsi:type="dcterms:W3CDTF">2024-08-14T07:05:06Z</dcterms:modified>
</cp:coreProperties>
</file>